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69" r:id="rId12"/>
    <p:sldId id="270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8FFB-B864-4DE9-A047-E7710CDF2C1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9A6-825E-4DA4-A583-2AF1CC94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6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8FFB-B864-4DE9-A047-E7710CDF2C1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9A6-825E-4DA4-A583-2AF1CC94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0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8FFB-B864-4DE9-A047-E7710CDF2C1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9A6-825E-4DA4-A583-2AF1CC94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8FFB-B864-4DE9-A047-E7710CDF2C1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9A6-825E-4DA4-A583-2AF1CC94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5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8FFB-B864-4DE9-A047-E7710CDF2C1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9A6-825E-4DA4-A583-2AF1CC94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0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8FFB-B864-4DE9-A047-E7710CDF2C1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9A6-825E-4DA4-A583-2AF1CC94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7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8FFB-B864-4DE9-A047-E7710CDF2C1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9A6-825E-4DA4-A583-2AF1CC94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0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8FFB-B864-4DE9-A047-E7710CDF2C1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9A6-825E-4DA4-A583-2AF1CC94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8FFB-B864-4DE9-A047-E7710CDF2C1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9A6-825E-4DA4-A583-2AF1CC94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8FFB-B864-4DE9-A047-E7710CDF2C1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9A6-825E-4DA4-A583-2AF1CC94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3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8FFB-B864-4DE9-A047-E7710CDF2C1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9A6-825E-4DA4-A583-2AF1CC94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3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68FFB-B864-4DE9-A047-E7710CDF2C1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99A6-825E-4DA4-A583-2AF1CC94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and Healing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Dr. Alia Mohammed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2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Chronic inflammation: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cellular proliferation, can extend from weeks to months to the lifetime of the host.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inflammatory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can lead to chronic illness as well as death. In addition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protective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function, inflammation also sets the stage for healing and repair.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inflammatory lesions are proliferative and not exudative. There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flood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fluid and cells from the small blood vessels. Rather, resident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migrating chronic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cells accumulate and proliferate at the site of injury, and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type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 is formed.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Grossly: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difficult to differentiate grossly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inflammatory lesions can be composed purely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macrophages, lymphocytes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plasma cells.</a:t>
            </a:r>
          </a:p>
        </p:txBody>
      </p:sp>
    </p:spTree>
    <p:extLst>
      <p:ext uri="{BB962C8B-B14F-4D97-AF65-F5344CB8AC3E}">
        <p14:creationId xmlns:p14="http://schemas.microsoft.com/office/powerpoint/2010/main" val="52806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Granulomatous inflammation </a:t>
            </a:r>
            <a:r>
              <a:rPr lang="en-US" dirty="0"/>
              <a:t>is the more commonly observed form of </a:t>
            </a:r>
            <a:r>
              <a:rPr lang="en-US" dirty="0" smtClean="0"/>
              <a:t>chronic inflammation </a:t>
            </a:r>
            <a:r>
              <a:rPr lang="en-US" dirty="0"/>
              <a:t>in fish </a:t>
            </a:r>
            <a:r>
              <a:rPr lang="en-US" dirty="0" smtClean="0"/>
              <a:t>as </a:t>
            </a:r>
            <a:r>
              <a:rPr lang="en-US" dirty="0"/>
              <a:t>well as other animals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It consists of a mixture of </a:t>
            </a:r>
            <a:r>
              <a:rPr lang="en-US" dirty="0" smtClean="0"/>
              <a:t>macrophages, lymphocytes</a:t>
            </a:r>
            <a:r>
              <a:rPr lang="en-US" dirty="0"/>
              <a:t>, plasma cells, fibroblasts, and sometimes neutrophils, all oriented in </a:t>
            </a:r>
            <a:r>
              <a:rPr lang="en-US" dirty="0" smtClean="0"/>
              <a:t>and around </a:t>
            </a:r>
            <a:r>
              <a:rPr lang="en-US" dirty="0"/>
              <a:t>the site of injury.</a:t>
            </a:r>
          </a:p>
        </p:txBody>
      </p:sp>
    </p:spTree>
    <p:extLst>
      <p:ext uri="{BB962C8B-B14F-4D97-AF65-F5344CB8AC3E}">
        <p14:creationId xmlns:p14="http://schemas.microsoft.com/office/powerpoint/2010/main" val="368306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22574" r="25767" b="11769"/>
          <a:stretch/>
        </p:blipFill>
        <p:spPr bwMode="auto">
          <a:xfrm>
            <a:off x="914400" y="10668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16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24848" r="25682" b="11515"/>
          <a:stretch/>
        </p:blipFill>
        <p:spPr bwMode="auto">
          <a:xfrm>
            <a:off x="533400" y="68580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69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19091" r="25001" b="9848"/>
          <a:stretch/>
        </p:blipFill>
        <p:spPr bwMode="auto">
          <a:xfrm>
            <a:off x="914400" y="762000"/>
            <a:ext cx="8001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11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type of response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exposed to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variety of injuries that involves the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various inflammatory cells, and potent chemical mediators. The purpose of the inflammatory </a:t>
            </a:r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response is to dilute, isolate, and destroy the i</a:t>
            </a:r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njurious.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Inflammation: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Acute: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vascular events and exudation, usually progress over a period of 3 to 10 days, then resolve as the injurious agent is eliminated. 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signals: rapid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Vasodilation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increased vascular permeability in capillaries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post-capillary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3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228600"/>
            <a:ext cx="9144000" cy="6629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Grossly: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tissues will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watery (“serous exudate”). If there is a fibrin component (“fibrinous exudates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”), you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find web-like strands or sheets of polymerized fibrin adherent to the tissues.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Histologically: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exudates consist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eosinophilic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staining in the intercellular space;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fibrin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have the appearance of eosinophilic strands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injuries: neutrophils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move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bloodstream. Fish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 less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responsive; neutrophilic inflammation will be found, but true pus formation is not seen.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Neutrophils are considered to be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phagocytic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fish as opposed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animals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exudates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715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Serous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exudate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protein-rich, watery fluid; contains protective proteins such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antibodies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complement; eosinophilic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Mucous exudate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mucous membrane surfaces, due to proliferation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goblet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more appearance in gills and small intestine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Fibrinous exudate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polymerized fibrin forms a major component of the exudate;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strands or sheets adherent to affected tissue; often associated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infections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eosinophilic strands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Neutrophilic exudate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neutrophils are the prominent cellular component;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infections in most animal species, but this type of exudate is not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prominent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fish as in other species</a:t>
            </a:r>
          </a:p>
        </p:txBody>
      </p:sp>
    </p:spTree>
    <p:extLst>
      <p:ext uri="{BB962C8B-B14F-4D97-AF65-F5344CB8AC3E}">
        <p14:creationId xmlns:p14="http://schemas.microsoft.com/office/powerpoint/2010/main" val="345345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1" t="17121" r="26449" b="21212"/>
          <a:stretch/>
        </p:blipFill>
        <p:spPr bwMode="auto">
          <a:xfrm>
            <a:off x="838200" y="1295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Serous exudate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7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30000" r="26875" b="13485"/>
          <a:stretch/>
        </p:blipFill>
        <p:spPr bwMode="auto">
          <a:xfrm>
            <a:off x="533400" y="1295400"/>
            <a:ext cx="769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1"/>
          <p:cNvSpPr>
            <a:spLocks noGrp="1"/>
          </p:cNvSpPr>
          <p:nvPr>
            <p:ph type="title"/>
          </p:nvPr>
        </p:nvSpPr>
        <p:spPr>
          <a:xfrm>
            <a:off x="512618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Mucous exudate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9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t="27273" r="26704" b="13182"/>
          <a:stretch/>
        </p:blipFill>
        <p:spPr bwMode="auto">
          <a:xfrm>
            <a:off x="304800" y="1828801"/>
            <a:ext cx="8305800" cy="466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1"/>
          <p:cNvSpPr>
            <a:spLocks noGrp="1"/>
          </p:cNvSpPr>
          <p:nvPr>
            <p:ph type="title"/>
          </p:nvPr>
        </p:nvSpPr>
        <p:spPr>
          <a:xfrm>
            <a:off x="512618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Fibrinous exudate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8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20606" r="27045" b="16212"/>
          <a:stretch/>
        </p:blipFill>
        <p:spPr bwMode="auto">
          <a:xfrm>
            <a:off x="990600" y="1143000"/>
            <a:ext cx="7391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1"/>
          <p:cNvSpPr>
            <a:spLocks noGrp="1"/>
          </p:cNvSpPr>
          <p:nvPr>
            <p:ph type="title"/>
          </p:nvPr>
        </p:nvSpPr>
        <p:spPr>
          <a:xfrm>
            <a:off x="512618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Neutrophilic exudate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7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 t="24000" r="25000" b="10274"/>
          <a:stretch/>
        </p:blipFill>
        <p:spPr bwMode="auto">
          <a:xfrm>
            <a:off x="838200" y="381000"/>
            <a:ext cx="7696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17147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500</Words>
  <Application>Microsoft Office PowerPoint</Application>
  <PresentationFormat>عرض على الشاشة (3:4)‏</PresentationFormat>
  <Paragraphs>33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Inflammation and Healing</vt:lpstr>
      <vt:lpstr>عرض تقديمي في PowerPoint</vt:lpstr>
      <vt:lpstr>عرض تقديمي في PowerPoint</vt:lpstr>
      <vt:lpstr>Types of inflammatory exudates</vt:lpstr>
      <vt:lpstr>Serous exudate </vt:lpstr>
      <vt:lpstr>Mucous exudate</vt:lpstr>
      <vt:lpstr>Fibrinous exudate </vt:lpstr>
      <vt:lpstr>Neutrophilic exudate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and Healing</dc:title>
  <dc:creator>Maher</dc:creator>
  <cp:lastModifiedBy>Maher</cp:lastModifiedBy>
  <cp:revision>20</cp:revision>
  <dcterms:created xsi:type="dcterms:W3CDTF">2025-10-20T19:57:49Z</dcterms:created>
  <dcterms:modified xsi:type="dcterms:W3CDTF">2025-12-06T12:12:42Z</dcterms:modified>
</cp:coreProperties>
</file>